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5" r:id="rId5"/>
    <p:sldId id="267" r:id="rId6"/>
    <p:sldId id="268" r:id="rId7"/>
    <p:sldId id="266" r:id="rId8"/>
    <p:sldId id="260" r:id="rId9"/>
    <p:sldId id="269" r:id="rId10"/>
    <p:sldId id="270" r:id="rId11"/>
    <p:sldId id="261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71" r:id="rId20"/>
    <p:sldId id="281" r:id="rId21"/>
    <p:sldId id="273" r:id="rId22"/>
    <p:sldId id="262" r:id="rId23"/>
    <p:sldId id="272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lyByPC/PyTorchCS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FlyByPC/PyTorch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hanushnarayananr/credit-card-frau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ec82@drexel.edu" TargetMode="External"/><Relationship Id="rId2" Type="http://schemas.openxmlformats.org/officeDocument/2006/relationships/hyperlink" Target="https://github.com/FlyByPC/PyTorchCSV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A5D4-C003-3325-B8E4-34AE84D4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762" y="4552383"/>
            <a:ext cx="8791575" cy="1593248"/>
          </a:xfrm>
        </p:spPr>
        <p:txBody>
          <a:bodyPr>
            <a:normAutofit/>
          </a:bodyPr>
          <a:lstStyle/>
          <a:p>
            <a:r>
              <a:rPr lang="en-US" cap="none" dirty="0"/>
              <a:t>.CSV Data Analysis Using </a:t>
            </a:r>
            <a:r>
              <a:rPr lang="en-US" cap="none" dirty="0" err="1"/>
              <a:t>PyTorch</a:t>
            </a:r>
            <a:br>
              <a:rPr lang="en-US" cap="none" dirty="0"/>
            </a:br>
            <a:r>
              <a:rPr lang="en-US" sz="2800" cap="none" dirty="0"/>
              <a:t>    M. Eric Carr, </a:t>
            </a:r>
            <a:r>
              <a:rPr lang="en-US" sz="2800" cap="none" dirty="0" err="1"/>
              <a:t>MSCpE</a:t>
            </a:r>
            <a:r>
              <a:rPr lang="en-US" sz="2800" cap="none" dirty="0"/>
              <a:t>  (Drexel Engineering Technology)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C2E5A-00D9-F409-1BED-2F6857EA2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9957" y="6311589"/>
            <a:ext cx="9413070" cy="408135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/>
              <a:t>Use </a:t>
            </a:r>
            <a:r>
              <a:rPr lang="en-US" cap="none" dirty="0" err="1"/>
              <a:t>PyTorch</a:t>
            </a:r>
            <a:r>
              <a:rPr lang="en-US" cap="none" dirty="0"/>
              <a:t> to classify your own numeric data. On your smartphone, if need be.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B5ADE-AA15-E7B6-40E3-FB437352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290" y="200722"/>
            <a:ext cx="7028800" cy="468586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B37D73A-DAC1-4887-E32E-97897B96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7284" y="2583082"/>
            <a:ext cx="1939559" cy="195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D3D7D-83B6-DA05-78F7-3213111E8884}"/>
              </a:ext>
            </a:extLst>
          </p:cNvPr>
          <p:cNvSpPr txBox="1"/>
          <p:nvPr/>
        </p:nvSpPr>
        <p:spPr>
          <a:xfrm>
            <a:off x="10116386" y="4588643"/>
            <a:ext cx="207561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GitHub:</a:t>
            </a:r>
            <a:br>
              <a:rPr lang="en-US" dirty="0"/>
            </a:br>
            <a:r>
              <a:rPr lang="en-US" sz="1050" b="1" dirty="0">
                <a:solidFill>
                  <a:srgbClr val="002060"/>
                </a:solidFill>
                <a:hlinkClick r:id="rId4"/>
              </a:rPr>
              <a:t>github.com/FlyByPC/PyTorchCSV</a:t>
            </a:r>
            <a:r>
              <a:rPr lang="en-US" sz="1050" b="1" dirty="0">
                <a:solidFill>
                  <a:srgbClr val="002060"/>
                </a:solidFill>
              </a:rPr>
              <a:t> </a:t>
            </a:r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24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5838"/>
            <a:ext cx="9905999" cy="4805363"/>
          </a:xfrm>
        </p:spPr>
        <p:txBody>
          <a:bodyPr>
            <a:normAutofit/>
          </a:bodyPr>
          <a:lstStyle/>
          <a:p>
            <a:r>
              <a:rPr lang="en-US" dirty="0"/>
              <a:t>Before we can train a neural network on our data, it has to be</a:t>
            </a:r>
            <a:br>
              <a:rPr lang="en-US" dirty="0"/>
            </a:br>
            <a:r>
              <a:rPr lang="en-US" dirty="0"/>
              <a:t>in a format that the network can understand!</a:t>
            </a:r>
          </a:p>
          <a:p>
            <a:r>
              <a:rPr lang="en-US" dirty="0"/>
              <a:t>Neurons expect one or more inputs, each of which is a number.</a:t>
            </a:r>
          </a:p>
          <a:p>
            <a:pPr lvl="1"/>
            <a:r>
              <a:rPr lang="en-US" dirty="0"/>
              <a:t>Perhaps 0.0 to 1.0 inclusive, or binary 0/1, or an int or float…</a:t>
            </a:r>
          </a:p>
          <a:p>
            <a:pPr lvl="1"/>
            <a:r>
              <a:rPr lang="en-US" dirty="0"/>
              <a:t>Signals representing Yes/No, or a range between 0.0 and 1.0, are often best</a:t>
            </a:r>
          </a:p>
          <a:p>
            <a:pPr lvl="1"/>
            <a:r>
              <a:rPr lang="en-US" dirty="0"/>
              <a:t>What is difficult to represent is something like "Philadelphia" or "John Smith"</a:t>
            </a:r>
          </a:p>
          <a:p>
            <a:r>
              <a:rPr lang="en-US" dirty="0"/>
              <a:t>So we may need to </a:t>
            </a:r>
            <a:r>
              <a:rPr lang="en-US" i="1" dirty="0"/>
              <a:t>encode</a:t>
            </a:r>
            <a:r>
              <a:rPr lang="en-US" dirty="0"/>
              <a:t> our source data into a format we can train:</a:t>
            </a:r>
          </a:p>
          <a:p>
            <a:pPr lvl="1"/>
            <a:r>
              <a:rPr lang="en-US" dirty="0"/>
              <a:t>Features like "brand" with N options may need to be encoded as a "one-hot" array.</a:t>
            </a:r>
          </a:p>
          <a:p>
            <a:pPr lvl="1"/>
            <a:r>
              <a:rPr lang="en-US" dirty="0"/>
              <a:t>"Day-of-week" might be learnable as an integer, but one-hot would probably be best.</a:t>
            </a:r>
          </a:p>
          <a:p>
            <a:r>
              <a:rPr lang="en-US" dirty="0"/>
              <a:t>(Do this before presenting the .csv file to the script.)</a:t>
            </a:r>
          </a:p>
        </p:txBody>
      </p:sp>
    </p:spTree>
    <p:extLst>
      <p:ext uri="{BB962C8B-B14F-4D97-AF65-F5344CB8AC3E}">
        <p14:creationId xmlns:p14="http://schemas.microsoft.com/office/powerpoint/2010/main" val="297196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The </a:t>
            </a:r>
            <a:r>
              <a:rPr lang="en-US" cap="none" dirty="0" err="1"/>
              <a:t>PyTorch</a:t>
            </a:r>
            <a:r>
              <a:rPr lang="en-US" cap="none" dirty="0"/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847726"/>
            <a:ext cx="4362450" cy="5391150"/>
          </a:xfrm>
        </p:spPr>
        <p:txBody>
          <a:bodyPr/>
          <a:lstStyle/>
          <a:p>
            <a:r>
              <a:rPr lang="en-US" sz="1800" b="1" dirty="0">
                <a:solidFill>
                  <a:srgbClr val="002060"/>
                </a:solidFill>
                <a:hlinkClick r:id="rId2"/>
              </a:rPr>
              <a:t>https://github.com/FlyByPC/PyTorchCSV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dirty="0"/>
              <a:t>~700 lines of Python code</a:t>
            </a:r>
          </a:p>
          <a:p>
            <a:pPr lvl="1"/>
            <a:r>
              <a:rPr lang="en-US" dirty="0"/>
              <a:t>Uses several popular libraries</a:t>
            </a:r>
          </a:p>
          <a:p>
            <a:pPr lvl="1"/>
            <a:r>
              <a:rPr lang="en-US" dirty="0"/>
              <a:t>Written for "modify-and-run"</a:t>
            </a:r>
          </a:p>
          <a:p>
            <a:r>
              <a:rPr lang="en-US" dirty="0"/>
              <a:t>How to use:</a:t>
            </a:r>
          </a:p>
          <a:p>
            <a:pPr lvl="1"/>
            <a:r>
              <a:rPr lang="en-US" dirty="0"/>
              <a:t>Provide input file(s)</a:t>
            </a:r>
          </a:p>
          <a:p>
            <a:pPr lvl="1"/>
            <a:r>
              <a:rPr lang="en-US" dirty="0"/>
              <a:t>Choose a mode (to be discussed)</a:t>
            </a:r>
          </a:p>
          <a:p>
            <a:pPr lvl="1"/>
            <a:r>
              <a:rPr lang="en-US" dirty="0"/>
              <a:t>Set parameters (to be discussed)</a:t>
            </a:r>
          </a:p>
          <a:p>
            <a:pPr lvl="1"/>
            <a:r>
              <a:rPr lang="en-US" dirty="0"/>
              <a:t>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B2AD-C994-657A-87A1-0587DA3F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69" y="647700"/>
            <a:ext cx="6280397" cy="6019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1276" y="4492093"/>
            <a:ext cx="2209800" cy="222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419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Run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8" y="1157288"/>
            <a:ext cx="4538661" cy="5619750"/>
          </a:xfrm>
        </p:spPr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b="1" dirty="0"/>
              <a:t>DOTRAINING</a:t>
            </a:r>
            <a:r>
              <a:rPr lang="en-US" dirty="0"/>
              <a:t>" variable setting</a:t>
            </a:r>
            <a:br>
              <a:rPr lang="en-US" dirty="0"/>
            </a:br>
            <a:r>
              <a:rPr lang="en-US" dirty="0"/>
              <a:t>controls script run mode:</a:t>
            </a:r>
          </a:p>
          <a:p>
            <a:pPr lvl="1"/>
            <a:r>
              <a:rPr lang="en-US" dirty="0"/>
              <a:t>0: Generate an output image</a:t>
            </a:r>
            <a:br>
              <a:rPr lang="en-US" dirty="0"/>
            </a:br>
            <a:r>
              <a:rPr lang="en-US" dirty="0"/>
              <a:t>(or heatmap) given X/Y input</a:t>
            </a:r>
          </a:p>
          <a:p>
            <a:pPr lvl="1"/>
            <a:r>
              <a:rPr lang="en-US" b="1" dirty="0"/>
              <a:t>1: Train the network from scratch</a:t>
            </a:r>
          </a:p>
          <a:p>
            <a:pPr lvl="1"/>
            <a:r>
              <a:rPr lang="en-US" b="1" dirty="0"/>
              <a:t>2: Load and train the network</a:t>
            </a:r>
          </a:p>
          <a:p>
            <a:pPr lvl="1"/>
            <a:r>
              <a:rPr lang="en-US" dirty="0"/>
              <a:t>3: Output network weights to .csv</a:t>
            </a:r>
          </a:p>
          <a:p>
            <a:pPr lvl="1"/>
            <a:r>
              <a:rPr lang="en-US" dirty="0"/>
              <a:t>4: Draw heatmap of a node</a:t>
            </a:r>
            <a:br>
              <a:rPr lang="en-US" dirty="0"/>
            </a:br>
            <a:r>
              <a:rPr lang="en-US" dirty="0"/>
              <a:t>(experimental; for X/Y input data)</a:t>
            </a:r>
          </a:p>
          <a:p>
            <a:pPr lvl="1"/>
            <a:r>
              <a:rPr lang="en-US" b="1" dirty="0"/>
              <a:t>5: Run inference (use a trained</a:t>
            </a:r>
            <a:br>
              <a:rPr lang="en-US" b="1" dirty="0"/>
            </a:br>
            <a:r>
              <a:rPr lang="en-US" b="1" dirty="0"/>
              <a:t>network to label unlabeled data</a:t>
            </a:r>
            <a:br>
              <a:rPr lang="en-US" b="1" dirty="0"/>
            </a:br>
            <a:r>
              <a:rPr lang="en-US" b="1" dirty="0"/>
              <a:t>from a .csv file)</a:t>
            </a:r>
          </a:p>
          <a:p>
            <a:r>
              <a:rPr lang="en-US" dirty="0"/>
              <a:t>(Use mode 1, maybe 2, then 5.)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B2AD-C994-657A-87A1-0587DA3F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47700"/>
            <a:ext cx="6280397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07C14-9A09-C746-B608-B5DA0504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47700"/>
            <a:ext cx="6281151" cy="601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fontScale="92500"/>
          </a:bodyPr>
          <a:lstStyle/>
          <a:p>
            <a:r>
              <a:rPr lang="en-US" dirty="0"/>
              <a:t>Most of these can be ignored.</a:t>
            </a:r>
          </a:p>
          <a:p>
            <a:r>
              <a:rPr lang="en-US" dirty="0"/>
              <a:t>They are mostly associated with generation of heatmaps for either the whole network or individual nodes.</a:t>
            </a:r>
          </a:p>
          <a:p>
            <a:r>
              <a:rPr lang="en-US" b="1" dirty="0"/>
              <a:t>TESTACCURACYEVERY</a:t>
            </a:r>
            <a:r>
              <a:rPr lang="en-US" dirty="0"/>
              <a:t> is relevant for all training. Every N training epochs, it checks to see how the network does against the whole training dataset.</a:t>
            </a:r>
          </a:p>
          <a:p>
            <a:r>
              <a:rPr lang="en-US" b="1" dirty="0"/>
              <a:t>EPOCHS_PER_UPDATE</a:t>
            </a:r>
            <a:r>
              <a:rPr lang="en-US" dirty="0"/>
              <a:t> can help control the amount of output</a:t>
            </a:r>
          </a:p>
        </p:txBody>
      </p:sp>
    </p:spTree>
    <p:extLst>
      <p:ext uri="{BB962C8B-B14F-4D97-AF65-F5344CB8AC3E}">
        <p14:creationId xmlns:p14="http://schemas.microsoft.com/office/powerpoint/2010/main" val="118961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07C14-9A09-C746-B608-B5DA0504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47700"/>
            <a:ext cx="6281151" cy="601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Inspect Layer/Node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/>
          </a:bodyPr>
          <a:lstStyle/>
          <a:p>
            <a:r>
              <a:rPr lang="en-US" dirty="0"/>
              <a:t>These options select which hidden layer and which node to inspect, if using that option.</a:t>
            </a:r>
          </a:p>
          <a:p>
            <a:r>
              <a:rPr lang="en-US" dirty="0"/>
              <a:t>They're experimental and probably at least partially broken, but there if you want to experiment with them.</a:t>
            </a:r>
          </a:p>
          <a:p>
            <a:endParaRPr lang="en-US" dirty="0"/>
          </a:p>
          <a:p>
            <a:r>
              <a:rPr lang="en-US" b="1" dirty="0"/>
              <a:t>USE_GPU</a:t>
            </a:r>
            <a:r>
              <a:rPr lang="en-US" dirty="0"/>
              <a:t> either allows the script to use the GPU if available, or selects CPU-only.</a:t>
            </a:r>
          </a:p>
        </p:txBody>
      </p:sp>
    </p:spTree>
    <p:extLst>
      <p:ext uri="{BB962C8B-B14F-4D97-AF65-F5344CB8AC3E}">
        <p14:creationId xmlns:p14="http://schemas.microsoft.com/office/powerpoint/2010/main" val="358113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4BAF6-F2F2-4CB1-A6B4-11701C49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65728"/>
            <a:ext cx="6281151" cy="6017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Learning/net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model hyperparameters:</a:t>
            </a:r>
          </a:p>
          <a:p>
            <a:pPr lvl="1"/>
            <a:r>
              <a:rPr lang="en-US" b="1" dirty="0"/>
              <a:t>Batch Size </a:t>
            </a:r>
            <a:r>
              <a:rPr lang="en-US" dirty="0"/>
              <a:t>trains N examples at once before choosing how to update the weights.</a:t>
            </a:r>
          </a:p>
          <a:p>
            <a:pPr lvl="1">
              <a:buNone/>
            </a:pPr>
            <a:r>
              <a:rPr lang="en-US" dirty="0"/>
              <a:t>	Larger is more efficient but less accurate (may converge slowly)</a:t>
            </a:r>
          </a:p>
          <a:p>
            <a:pPr lvl="1"/>
            <a:r>
              <a:rPr lang="en-US" b="1" dirty="0"/>
              <a:t>Output size:</a:t>
            </a:r>
            <a:r>
              <a:rPr lang="en-US" dirty="0"/>
              <a:t> # of output neurons</a:t>
            </a:r>
          </a:p>
          <a:p>
            <a:r>
              <a:rPr lang="en-US" b="1" dirty="0"/>
              <a:t>Training Percent</a:t>
            </a:r>
          </a:p>
          <a:p>
            <a:pPr lvl="1"/>
            <a:r>
              <a:rPr lang="en-US" dirty="0"/>
              <a:t>How much of the training file to use for training vs. verification</a:t>
            </a:r>
            <a:endParaRPr lang="en-US" b="1" dirty="0"/>
          </a:p>
          <a:p>
            <a:r>
              <a:rPr lang="en-US" b="1" dirty="0"/>
              <a:t>MAX_EPOCHS</a:t>
            </a:r>
          </a:p>
          <a:p>
            <a:pPr lvl="1"/>
            <a:r>
              <a:rPr lang="en-US" dirty="0"/>
              <a:t>How many passes through the training dataset to do before stopping. (Can also be stopped.)</a:t>
            </a:r>
          </a:p>
        </p:txBody>
      </p:sp>
    </p:spTree>
    <p:extLst>
      <p:ext uri="{BB962C8B-B14F-4D97-AF65-F5344CB8AC3E}">
        <p14:creationId xmlns:p14="http://schemas.microsoft.com/office/powerpoint/2010/main" val="219039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4BAF6-F2F2-4CB1-A6B4-11701C49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65728"/>
            <a:ext cx="6281151" cy="6017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Learning/net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Learn Rate</a:t>
            </a:r>
          </a:p>
          <a:p>
            <a:pPr lvl="1"/>
            <a:r>
              <a:rPr lang="en-US" dirty="0"/>
              <a:t>How responsive is the network to training data error? Larger rates learn faster but can overshoot, oscillate, etc.</a:t>
            </a:r>
          </a:p>
          <a:p>
            <a:pPr lvl="1"/>
            <a:r>
              <a:rPr lang="en-US" dirty="0"/>
              <a:t>Dynamic learning rate attempts to optimize this by tying learning rate to  current verification loss. </a:t>
            </a:r>
            <a:br>
              <a:rPr lang="en-US" dirty="0"/>
            </a:br>
            <a:r>
              <a:rPr lang="en-US" dirty="0"/>
              <a:t>(I.E. the better the solution, the slower the learning rate, since we don't want to change much.)</a:t>
            </a:r>
          </a:p>
          <a:p>
            <a:pPr lvl="1"/>
            <a:r>
              <a:rPr lang="en-US" dirty="0"/>
              <a:t>Power of 1.7 was empirically determined to have optimization potential. ("It seems to work.")</a:t>
            </a:r>
          </a:p>
          <a:p>
            <a:pPr lvl="1"/>
            <a:r>
              <a:rPr lang="en-US" dirty="0"/>
              <a:t>…(You </a:t>
            </a:r>
            <a:r>
              <a:rPr lang="en-US" i="1" dirty="0"/>
              <a:t>definitely</a:t>
            </a:r>
            <a:r>
              <a:rPr lang="en-US" dirty="0"/>
              <a:t> want to have a max, and probably min, rate.)</a:t>
            </a:r>
          </a:p>
        </p:txBody>
      </p:sp>
    </p:spTree>
    <p:extLst>
      <p:ext uri="{BB962C8B-B14F-4D97-AF65-F5344CB8AC3E}">
        <p14:creationId xmlns:p14="http://schemas.microsoft.com/office/powerpoint/2010/main" val="138480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4BAF6-F2F2-4CB1-A6B4-11701C49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65728"/>
            <a:ext cx="6281151" cy="6017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Learning/net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 size/shape</a:t>
            </a:r>
          </a:p>
          <a:p>
            <a:pPr lvl="1"/>
            <a:r>
              <a:rPr lang="en-US" dirty="0"/>
              <a:t>This sets </a:t>
            </a:r>
            <a:r>
              <a:rPr lang="en-US" b="1" dirty="0"/>
              <a:t>HIDDEN_TOPO</a:t>
            </a:r>
            <a:r>
              <a:rPr lang="en-US" dirty="0"/>
              <a:t>, which is a list describing the topology of the hidden layers.</a:t>
            </a:r>
          </a:p>
          <a:p>
            <a:pPr lvl="1"/>
            <a:r>
              <a:rPr lang="en-US" dirty="0"/>
              <a:t>The default option is for a "rectangular" network of </a:t>
            </a:r>
            <a:r>
              <a:rPr lang="en-US" b="1" dirty="0"/>
              <a:t>HIDDEN_WIDTH</a:t>
            </a:r>
            <a:r>
              <a:rPr lang="en-US" dirty="0"/>
              <a:t> by </a:t>
            </a:r>
            <a:r>
              <a:rPr lang="en-US" b="1" dirty="0"/>
              <a:t>HIDDEN_DEPTH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Some other rectangular and nonrectangular examples are provided.</a:t>
            </a:r>
          </a:p>
          <a:p>
            <a:r>
              <a:rPr lang="en-US" dirty="0"/>
              <a:t>Remember, for each layer:</a:t>
            </a:r>
          </a:p>
          <a:p>
            <a:pPr lvl="1"/>
            <a:r>
              <a:rPr lang="en-US" i="1" dirty="0"/>
              <a:t>Each neuron</a:t>
            </a:r>
            <a:r>
              <a:rPr lang="en-US" dirty="0"/>
              <a:t> has to process input from </a:t>
            </a:r>
            <a:r>
              <a:rPr lang="en-US" i="1" dirty="0"/>
              <a:t>each neuron</a:t>
            </a:r>
            <a:r>
              <a:rPr lang="en-US" dirty="0"/>
              <a:t> in the last layer!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361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801B70-815E-03B8-6AD7-221F704A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4" y="697195"/>
            <a:ext cx="6235680" cy="5954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The rest…?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/>
          </a:bodyPr>
          <a:lstStyle/>
          <a:p>
            <a:r>
              <a:rPr lang="en-US" dirty="0"/>
              <a:t>Everything below the hidden-layer topology section is the body of the script.</a:t>
            </a:r>
          </a:p>
          <a:p>
            <a:r>
              <a:rPr lang="en-US" dirty="0"/>
              <a:t>It's intended to be used by just tweaking the options.</a:t>
            </a:r>
          </a:p>
          <a:p>
            <a:r>
              <a:rPr lang="en-US" dirty="0"/>
              <a:t>If you want to experiment, though, dive in!</a:t>
            </a:r>
          </a:p>
          <a:p>
            <a:r>
              <a:rPr lang="en-US" dirty="0"/>
              <a:t>…and if you come up with a good GUI, send me a pull request!</a:t>
            </a:r>
          </a:p>
        </p:txBody>
      </p:sp>
    </p:spTree>
    <p:extLst>
      <p:ext uri="{BB962C8B-B14F-4D97-AF65-F5344CB8AC3E}">
        <p14:creationId xmlns:p14="http://schemas.microsoft.com/office/powerpoint/2010/main" val="345005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(Demonstration – "circle"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7" y="3590924"/>
            <a:ext cx="9905999" cy="3267076"/>
          </a:xfrm>
        </p:spPr>
        <p:txBody>
          <a:bodyPr>
            <a:normAutofit/>
          </a:bodyPr>
          <a:lstStyle/>
          <a:p>
            <a:r>
              <a:rPr lang="en-US" dirty="0"/>
              <a:t>If your input data has two continuous variables (I.E. can be thought of as</a:t>
            </a:r>
            <a:br>
              <a:rPr lang="en-US" dirty="0"/>
            </a:br>
            <a:r>
              <a:rPr lang="en-US" dirty="0"/>
              <a:t>"X" and "Y" axes), you can visualize the </a:t>
            </a:r>
            <a:r>
              <a:rPr lang="en-US" dirty="0" err="1"/>
              <a:t>heatmap</a:t>
            </a:r>
            <a:r>
              <a:rPr lang="en-US" dirty="0"/>
              <a:t> of outputs for one neuron or the whole network, mapped to X/Y.</a:t>
            </a:r>
          </a:p>
          <a:p>
            <a:r>
              <a:rPr lang="en-US" dirty="0"/>
              <a:t>Included in the repository are three images, showing tiny, small, and medium networks, trained on a "circle" dataset (x, y, and {0,1} if in the circle or not.)</a:t>
            </a:r>
          </a:p>
          <a:p>
            <a:r>
              <a:rPr lang="en-US" dirty="0"/>
              <a:t>A </a:t>
            </a:r>
            <a:r>
              <a:rPr lang="en-US" dirty="0" err="1"/>
              <a:t>FreeBasic</a:t>
            </a:r>
            <a:r>
              <a:rPr lang="en-US" dirty="0"/>
              <a:t> script is provided, to generate "circle" training/inference data.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1" y="1133475"/>
            <a:ext cx="3552824" cy="23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1037" y="1123950"/>
            <a:ext cx="3557589" cy="237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4349" y="1123950"/>
            <a:ext cx="3557587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74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599195"/>
          </a:xfrm>
        </p:spPr>
        <p:txBody>
          <a:bodyPr/>
          <a:lstStyle/>
          <a:p>
            <a:r>
              <a:rPr lang="en-US" cap="none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STEM professionals (and amateurs, too!) not already familiar with </a:t>
            </a:r>
            <a:r>
              <a:rPr lang="en-US" dirty="0" err="1"/>
              <a:t>PyTorch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Machine Learning is just getting started, and is already a very powerful tool.</a:t>
            </a:r>
          </a:p>
          <a:p>
            <a:r>
              <a:rPr lang="en-US" dirty="0"/>
              <a:t>Anyone with numeric data in .csv files that they would like to classify</a:t>
            </a:r>
          </a:p>
          <a:p>
            <a:r>
              <a:rPr lang="en-US" dirty="0"/>
              <a:t>Anyone interested in how feedforward neural networks work, at a high level</a:t>
            </a:r>
          </a:p>
          <a:p>
            <a:endParaRPr lang="en-US" dirty="0"/>
          </a:p>
          <a:p>
            <a:r>
              <a:rPr lang="en-US" dirty="0"/>
              <a:t>EET 325 students interested in the extra credit assignment</a:t>
            </a:r>
          </a:p>
        </p:txBody>
      </p:sp>
    </p:spTree>
    <p:extLst>
      <p:ext uri="{BB962C8B-B14F-4D97-AF65-F5344CB8AC3E}">
        <p14:creationId xmlns:p14="http://schemas.microsoft.com/office/powerpoint/2010/main" val="139345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(Demonstration – credit card fraud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Kaggle.com provides access to hundreds of high-quality datasets that can be used for training </a:t>
            </a:r>
            <a:r>
              <a:rPr lang="en-US" dirty="0" err="1"/>
              <a:t>feedforward</a:t>
            </a:r>
            <a:r>
              <a:rPr lang="en-US" dirty="0"/>
              <a:t> neural networks.</a:t>
            </a:r>
          </a:p>
          <a:p>
            <a:r>
              <a:rPr lang="en-US" dirty="0"/>
              <a:t>The data in the spreadsheet excepts in the first few slides is from a</a:t>
            </a:r>
            <a:br>
              <a:rPr lang="en-US" dirty="0"/>
            </a:br>
            <a:r>
              <a:rPr lang="en-US" dirty="0"/>
              <a:t>credit-card-fraud dataset: </a:t>
            </a:r>
            <a:r>
              <a:rPr lang="en-US" dirty="0">
                <a:hlinkClick r:id="rId2"/>
              </a:rPr>
              <a:t>https://www.kaggle.com/datasets/dhanushnarayananr/credit-card-fraud</a:t>
            </a:r>
            <a:r>
              <a:rPr lang="en-US" dirty="0"/>
              <a:t> </a:t>
            </a:r>
          </a:p>
          <a:p>
            <a:r>
              <a:rPr lang="en-US" dirty="0"/>
              <a:t>Let's try running the script to train a network on the data…</a:t>
            </a:r>
          </a:p>
        </p:txBody>
      </p:sp>
    </p:spTree>
    <p:extLst>
      <p:ext uri="{BB962C8B-B14F-4D97-AF65-F5344CB8AC3E}">
        <p14:creationId xmlns:p14="http://schemas.microsoft.com/office/powerpoint/2010/main" val="147965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 err="1"/>
              <a:t>PyTorch</a:t>
            </a:r>
            <a:r>
              <a:rPr lang="en-US" cap="none" dirty="0"/>
              <a:t> to go: Running all this on </a:t>
            </a:r>
            <a:r>
              <a:rPr lang="en-US" cap="none" dirty="0" err="1"/>
              <a:t>PyDroid</a:t>
            </a:r>
            <a:r>
              <a:rPr lang="en-US" cap="none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76324"/>
            <a:ext cx="6792913" cy="5629275"/>
          </a:xfrm>
        </p:spPr>
        <p:txBody>
          <a:bodyPr>
            <a:normAutofit/>
          </a:bodyPr>
          <a:lstStyle/>
          <a:p>
            <a:r>
              <a:rPr lang="en-US" dirty="0"/>
              <a:t>Smartphones can also run Python (and </a:t>
            </a:r>
            <a:r>
              <a:rPr lang="en-US" dirty="0" err="1"/>
              <a:t>PyTorch</a:t>
            </a:r>
            <a:r>
              <a:rPr lang="en-US" dirty="0"/>
              <a:t>).</a:t>
            </a:r>
          </a:p>
          <a:p>
            <a:r>
              <a:rPr lang="en-US" dirty="0"/>
              <a:t>You don't have access to GPU acceleration, but that's about the only difference.</a:t>
            </a:r>
          </a:p>
          <a:p>
            <a:r>
              <a:rPr lang="en-US" dirty="0"/>
              <a:t>Not only inference, but training, can be done locally on a mobile CPU.</a:t>
            </a:r>
          </a:p>
          <a:p>
            <a:r>
              <a:rPr lang="en-US" dirty="0"/>
              <a:t>Small pretrained networks are even feasible in scope to be run on microcontrollers such as ESP32 etc.</a:t>
            </a:r>
          </a:p>
          <a:p>
            <a:r>
              <a:rPr lang="en-US" dirty="0"/>
              <a:t>(No doubt there's an Apple solution to run Python, too. GPT4 suggests "Pythonista".)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16A43-4490-7D56-A076-D6094B8C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425" y="976312"/>
            <a:ext cx="2447449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Cheat Mode: Getting GPT4 to write all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5145175"/>
            <a:ext cx="9905999" cy="14600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didn't write most of this code! GPT-4 did, at my prompting:</a:t>
            </a:r>
            <a:br>
              <a:rPr lang="en-US" dirty="0"/>
            </a:br>
            <a:r>
              <a:rPr lang="en-US" dirty="0"/>
              <a:t>"Please teach me how to create feedforward neural networks using </a:t>
            </a:r>
            <a:r>
              <a:rPr lang="en-US" dirty="0" err="1"/>
              <a:t>PyTorch</a:t>
            </a:r>
            <a:r>
              <a:rPr lang="en-US" dirty="0"/>
              <a:t>."</a:t>
            </a:r>
          </a:p>
          <a:p>
            <a:pPr marL="0" indent="0">
              <a:buNone/>
            </a:pPr>
            <a:r>
              <a:rPr lang="en-US" dirty="0"/>
              <a:t>(demo)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DC7EE-699A-6236-BC7E-D03CAED1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12" y="1002322"/>
            <a:ext cx="5989412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This is just the 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74" y="4471987"/>
            <a:ext cx="9905999" cy="22764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Python, </a:t>
            </a:r>
            <a:r>
              <a:rPr lang="en-US" dirty="0" err="1"/>
              <a:t>PyTorch</a:t>
            </a:r>
            <a:r>
              <a:rPr lang="en-US" dirty="0"/>
              <a:t>, and friends are capable of amazing things!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Audio – process audio, recognize and duplicate voices, etc.</a:t>
            </a:r>
          </a:p>
          <a:p>
            <a:pPr lvl="1"/>
            <a:r>
              <a:rPr lang="en-US" dirty="0"/>
              <a:t>Computer Vision – recognize objects, take actions, etc.</a:t>
            </a:r>
          </a:p>
          <a:p>
            <a:pPr lvl="1"/>
            <a:r>
              <a:rPr lang="en-US" dirty="0"/>
              <a:t>Language models</a:t>
            </a:r>
          </a:p>
          <a:p>
            <a:r>
              <a:rPr lang="en-US" dirty="0"/>
              <a:t>…ask your friendly local LLM to help get you started!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96534-95AC-EAD0-EB56-7E7EF2F2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58" y="989330"/>
            <a:ext cx="3652554" cy="3435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B472B-6A63-64D2-C038-FE871F42F4BD}"/>
              </a:ext>
            </a:extLst>
          </p:cNvPr>
          <p:cNvSpPr txBox="1"/>
          <p:nvPr/>
        </p:nvSpPr>
        <p:spPr>
          <a:xfrm>
            <a:off x="7605712" y="4078843"/>
            <a:ext cx="2786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https://xkcd.com/413/</a:t>
            </a:r>
          </a:p>
        </p:txBody>
      </p:sp>
    </p:spTree>
    <p:extLst>
      <p:ext uri="{BB962C8B-B14F-4D97-AF65-F5344CB8AC3E}">
        <p14:creationId xmlns:p14="http://schemas.microsoft.com/office/powerpoint/2010/main" val="2612974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52524"/>
            <a:ext cx="10277437" cy="52292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https://github.com/FlyByPC/PyTorchCSV</a:t>
            </a:r>
            <a:r>
              <a:rPr lang="en-US" sz="2800" dirty="0"/>
              <a:t> </a:t>
            </a:r>
            <a:r>
              <a:rPr lang="en-US" dirty="0"/>
              <a:t>	</a:t>
            </a:r>
            <a:r>
              <a:rPr lang="en-US" dirty="0">
                <a:hlinkClick r:id="rId3"/>
              </a:rPr>
              <a:t>mec82@drexel.edu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EET 325 students: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provided script to analyze a data set. Choose an appropriate</a:t>
            </a:r>
            <a:br>
              <a:rPr lang="en-US" dirty="0"/>
            </a:br>
            <a:r>
              <a:rPr lang="en-US" dirty="0"/>
              <a:t>neural network size, and see how well you can get your network to learn the data.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Write a report on your results (including varying at least two hyperparameters)</a:t>
            </a:r>
            <a:br>
              <a:rPr lang="en-US" dirty="0"/>
            </a:br>
            <a:r>
              <a:rPr lang="en-US" dirty="0"/>
              <a:t>for extra credit, or compare CPU vs. GPU performance varying just one.</a:t>
            </a:r>
            <a:br>
              <a:rPr lang="en-US" dirty="0"/>
            </a:br>
            <a:r>
              <a:rPr lang="en-US" dirty="0"/>
              <a:t>(If you pick the CPU/GPU option, compare performance on something where the difference will matter, such as batch size or hidden network size, not learning rate etc.)</a:t>
            </a:r>
          </a:p>
        </p:txBody>
      </p:sp>
    </p:spTree>
    <p:extLst>
      <p:ext uri="{BB962C8B-B14F-4D97-AF65-F5344CB8AC3E}">
        <p14:creationId xmlns:p14="http://schemas.microsoft.com/office/powerpoint/2010/main" val="3716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5205"/>
            <a:ext cx="9905998" cy="5501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So, what is </a:t>
            </a:r>
            <a:r>
              <a:rPr lang="en-US" cap="none" dirty="0" err="1"/>
              <a:t>PyTorch</a:t>
            </a:r>
            <a:r>
              <a:rPr lang="en-US" cap="non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3083598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is a machine learning library for Python, based on the Torch library.</a:t>
            </a:r>
          </a:p>
          <a:p>
            <a:r>
              <a:rPr lang="en-US" dirty="0"/>
              <a:t>Python itself is a high-level programming language. It is popular for </a:t>
            </a:r>
            <a:br>
              <a:rPr lang="en-US" dirty="0"/>
            </a:br>
            <a:r>
              <a:rPr lang="en-US" dirty="0"/>
              <a:t>Machine Learning tasks (because of libraries like </a:t>
            </a:r>
            <a:r>
              <a:rPr lang="en-US" dirty="0" err="1"/>
              <a:t>PyTorch</a:t>
            </a:r>
            <a:r>
              <a:rPr lang="en-US" dirty="0"/>
              <a:t>).</a:t>
            </a:r>
          </a:p>
          <a:p>
            <a:r>
              <a:rPr lang="en-US" dirty="0"/>
              <a:t>Both Python and </a:t>
            </a:r>
            <a:r>
              <a:rPr lang="en-US" dirty="0" err="1"/>
              <a:t>PyTorch</a:t>
            </a:r>
            <a:r>
              <a:rPr lang="en-US" dirty="0"/>
              <a:t> are available for free. (Both are open source.)</a:t>
            </a:r>
          </a:p>
          <a:p>
            <a:r>
              <a:rPr lang="en-US" dirty="0"/>
              <a:t>We will be using "feedforward neural networks," which are one form of</a:t>
            </a:r>
            <a:br>
              <a:rPr lang="en-US" dirty="0"/>
            </a:br>
            <a:r>
              <a:rPr lang="en-US" dirty="0"/>
              <a:t>Machine Learning, which is one form of what is called Artificial Intelligence.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9AC8-C784-F6A3-DE4F-E82014075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31" y="1244475"/>
            <a:ext cx="1496935" cy="163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B7EEA3-7AEA-286F-9528-3E90B77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40" y="1244475"/>
            <a:ext cx="1205836" cy="1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3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Neural Networks (feedforward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353435"/>
            <a:ext cx="9905999" cy="2328376"/>
          </a:xfrm>
        </p:spPr>
        <p:txBody>
          <a:bodyPr/>
          <a:lstStyle/>
          <a:p>
            <a:r>
              <a:rPr lang="en-US" dirty="0"/>
              <a:t>Neural networks take numeric input from input layer "neurons"</a:t>
            </a:r>
          </a:p>
          <a:p>
            <a:r>
              <a:rPr lang="en-US" dirty="0"/>
              <a:t>These signals, multiplied by learned weights, activate the 1</a:t>
            </a:r>
            <a:r>
              <a:rPr lang="en-US" baseline="30000" dirty="0"/>
              <a:t>st</a:t>
            </a:r>
            <a:r>
              <a:rPr lang="en-US" dirty="0"/>
              <a:t>-layer neurons</a:t>
            </a:r>
          </a:p>
          <a:p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-layer neurons, multiplied by learned weights, activate the 2</a:t>
            </a:r>
            <a:r>
              <a:rPr lang="en-US" baseline="30000" dirty="0"/>
              <a:t>nd</a:t>
            </a:r>
            <a:r>
              <a:rPr lang="en-US" dirty="0"/>
              <a:t> layer.</a:t>
            </a:r>
          </a:p>
          <a:p>
            <a:r>
              <a:rPr lang="en-US" dirty="0"/>
              <a:t>The last-layer neurons' signals similarly affect the output-layer neuron(s).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6E2811-AA04-3175-E3DE-59DB8D69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54" y="907313"/>
            <a:ext cx="5503523" cy="30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B4B34-86D0-0441-B57C-12E7ADFD6339}"/>
              </a:ext>
            </a:extLst>
          </p:cNvPr>
          <p:cNvSpPr txBox="1"/>
          <p:nvPr/>
        </p:nvSpPr>
        <p:spPr>
          <a:xfrm>
            <a:off x="2622766" y="3984103"/>
            <a:ext cx="700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sz="1200" dirty="0"/>
              <a:t>https://upload.wikimedia.org/wikipedia/commons/2/2f/Example_of_a_deep_neural_network.png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9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Neural Networks (feedforward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4063503"/>
            <a:ext cx="9905999" cy="26539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So, data is fed in to the input layer (data is encoded as neuron inputs)</a:t>
            </a:r>
          </a:p>
          <a:p>
            <a:r>
              <a:rPr lang="en-US" dirty="0"/>
              <a:t>Each hidden layer can learn to detect patterns in the previous layer</a:t>
            </a:r>
          </a:p>
          <a:p>
            <a:r>
              <a:rPr lang="en-US" dirty="0"/>
              <a:t>As the signals flow through the network, more complex patterns can be made.</a:t>
            </a:r>
          </a:p>
          <a:p>
            <a:r>
              <a:rPr lang="en-US" dirty="0"/>
              <a:t>Eventually, the network can learn quite complex relationships in the data.</a:t>
            </a:r>
            <a:br>
              <a:rPr lang="en-US" dirty="0"/>
            </a:br>
            <a:r>
              <a:rPr lang="en-US" dirty="0"/>
              <a:t>(These networks are especially good at analyzing high-dimensional data.)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6E2811-AA04-3175-E3DE-59DB8D69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54" y="907313"/>
            <a:ext cx="5503523" cy="30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6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Neural Networks (training)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097129"/>
            <a:ext cx="9905999" cy="26917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classify input data, the network must learn the patterns in the data.</a:t>
            </a:r>
            <a:br>
              <a:rPr lang="en-US" dirty="0"/>
            </a:br>
            <a:r>
              <a:rPr lang="en-US" dirty="0"/>
              <a:t>(I.E. the network weights and biases must be updated.)</a:t>
            </a:r>
          </a:p>
          <a:p>
            <a:r>
              <a:rPr lang="en-US" dirty="0"/>
              <a:t>This can be done by "supervised learning" – I.E. training on a known dataset.</a:t>
            </a:r>
            <a:br>
              <a:rPr lang="en-US" dirty="0"/>
            </a:br>
            <a:r>
              <a:rPr lang="en-US" dirty="0"/>
              <a:t>Already-labeled data is fed into the system, and a prediction is made.</a:t>
            </a:r>
          </a:p>
          <a:p>
            <a:r>
              <a:rPr lang="en-US" dirty="0"/>
              <a:t>These predictions are terrible (random) at first, but the data can be used to </a:t>
            </a:r>
            <a:br>
              <a:rPr lang="en-US" dirty="0"/>
            </a:br>
            <a:r>
              <a:rPr lang="en-US" dirty="0"/>
              <a:t>update the network weights, allowing the network to learn.</a:t>
            </a:r>
          </a:p>
          <a:p>
            <a:r>
              <a:rPr lang="en-US" dirty="0"/>
              <a:t>Fortunately, all of this is done (mostly) automatically, by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6E2811-AA04-3175-E3DE-59DB8D69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54" y="907313"/>
            <a:ext cx="5503523" cy="30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3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3252"/>
            <a:ext cx="9905999" cy="5477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Ingredients:</a:t>
            </a:r>
          </a:p>
          <a:p>
            <a:pPr lvl="1"/>
            <a:r>
              <a:rPr lang="en-US" dirty="0"/>
              <a:t>Training data (.csv file with numeric features columns and one or more numeric label columns)</a:t>
            </a:r>
          </a:p>
          <a:p>
            <a:pPr lvl="2"/>
            <a:r>
              <a:rPr lang="en-US" dirty="0"/>
              <a:t>Data may need to be preprocessed (to be discussed)</a:t>
            </a:r>
          </a:p>
          <a:p>
            <a:pPr lvl="1"/>
            <a:r>
              <a:rPr lang="en-US" dirty="0"/>
              <a:t>Inference data (.csv file with features columns but no labels, that you want to label.)</a:t>
            </a:r>
          </a:p>
          <a:p>
            <a:pPr lvl="2"/>
            <a:r>
              <a:rPr lang="en-US" dirty="0"/>
              <a:t>If any training columns needed to be preprocessed, these will, too.</a:t>
            </a:r>
          </a:p>
          <a:p>
            <a:pPr lvl="1"/>
            <a:r>
              <a:rPr lang="en-US" dirty="0"/>
              <a:t>Python 3.x and the </a:t>
            </a:r>
            <a:r>
              <a:rPr lang="en-US" dirty="0" err="1"/>
              <a:t>PyTorch</a:t>
            </a:r>
            <a:r>
              <a:rPr lang="en-US" dirty="0"/>
              <a:t> library</a:t>
            </a:r>
          </a:p>
          <a:p>
            <a:pPr lvl="2"/>
            <a:r>
              <a:rPr lang="en-US" dirty="0">
                <a:hlinkClick r:id="rId2"/>
              </a:rPr>
              <a:t>www.python.org</a:t>
            </a:r>
            <a:r>
              <a:rPr lang="en-US" dirty="0"/>
              <a:t> ; </a:t>
            </a:r>
            <a:r>
              <a:rPr lang="en-US" dirty="0" err="1"/>
              <a:t>PyTorch</a:t>
            </a:r>
            <a:r>
              <a:rPr lang="en-US" dirty="0"/>
              <a:t> can be installed by Python's package manager ("pip")</a:t>
            </a:r>
          </a:p>
          <a:p>
            <a:pPr lvl="1"/>
            <a:r>
              <a:rPr lang="en-US" dirty="0"/>
              <a:t>A script (</a:t>
            </a:r>
            <a:r>
              <a:rPr lang="en-US" dirty="0" err="1"/>
              <a:t>Github</a:t>
            </a:r>
            <a:r>
              <a:rPr lang="en-US" dirty="0"/>
              <a:t> link provided in resources slide at the end of this presentation)</a:t>
            </a:r>
          </a:p>
          <a:p>
            <a:pPr lvl="1"/>
            <a:r>
              <a:rPr lang="en-US" dirty="0"/>
              <a:t>(Optional) A GPU can help get the results faster (in some cases)</a:t>
            </a:r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Decide on a network topology and other hyperparameters (to be discussed);</a:t>
            </a:r>
          </a:p>
          <a:p>
            <a:pPr lvl="1"/>
            <a:r>
              <a:rPr lang="en-US" dirty="0"/>
              <a:t>Train the network on your training data (feedback on training fit is provided)</a:t>
            </a:r>
          </a:p>
          <a:p>
            <a:pPr lvl="1"/>
            <a:r>
              <a:rPr lang="en-US" dirty="0"/>
              <a:t>Run the network in inference mode on your inference data, to label it</a:t>
            </a:r>
          </a:p>
          <a:p>
            <a:pPr lvl="1"/>
            <a:r>
              <a:rPr lang="en-US" dirty="0"/>
              <a:t>…Profit?</a:t>
            </a:r>
          </a:p>
        </p:txBody>
      </p:sp>
    </p:spTree>
    <p:extLst>
      <p:ext uri="{BB962C8B-B14F-4D97-AF65-F5344CB8AC3E}">
        <p14:creationId xmlns:p14="http://schemas.microsoft.com/office/powerpoint/2010/main" val="395240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Example: .csv </a:t>
            </a:r>
            <a:r>
              <a:rPr lang="en-US" cap="none"/>
              <a:t>training data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7458"/>
            <a:ext cx="9905999" cy="17515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will assume that we have (hopefully, lots of) data, as follows:</a:t>
            </a:r>
          </a:p>
          <a:p>
            <a:pPr lvl="1"/>
            <a:r>
              <a:rPr lang="en-US" dirty="0"/>
              <a:t>.csv file format (others can be readily converted);</a:t>
            </a:r>
          </a:p>
          <a:p>
            <a:pPr lvl="1"/>
            <a:r>
              <a:rPr lang="en-US" dirty="0"/>
              <a:t>N columns of "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r>
              <a:rPr lang="en-US" dirty="0"/>
              <a:t>" (input data parameters)</a:t>
            </a:r>
          </a:p>
          <a:p>
            <a:pPr lvl="1"/>
            <a:r>
              <a:rPr lang="en-US" dirty="0"/>
              <a:t>One or more "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" columns (output data parameters)</a:t>
            </a:r>
          </a:p>
          <a:p>
            <a:pPr lvl="2"/>
            <a:r>
              <a:rPr lang="en-US" dirty="0"/>
              <a:t>This column is present for training data; for inference, the network will predict the label.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4E48EF-39A6-C157-F6CC-3A476312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1946"/>
              </p:ext>
            </p:extLst>
          </p:nvPr>
        </p:nvGraphicFramePr>
        <p:xfrm>
          <a:off x="1306922" y="2752120"/>
          <a:ext cx="9500838" cy="3746072"/>
        </p:xfrm>
        <a:graphic>
          <a:graphicData uri="http://schemas.openxmlformats.org/drawingml/2006/table">
            <a:tbl>
              <a:tblPr/>
              <a:tblGrid>
                <a:gridCol w="1808813">
                  <a:extLst>
                    <a:ext uri="{9D8B030D-6E8A-4147-A177-3AD203B41FA5}">
                      <a16:colId xmlns:a16="http://schemas.microsoft.com/office/drawing/2014/main" val="3471101195"/>
                    </a:ext>
                  </a:extLst>
                </a:gridCol>
                <a:gridCol w="1626105">
                  <a:extLst>
                    <a:ext uri="{9D8B030D-6E8A-4147-A177-3AD203B41FA5}">
                      <a16:colId xmlns:a16="http://schemas.microsoft.com/office/drawing/2014/main" val="1555921455"/>
                    </a:ext>
                  </a:extLst>
                </a:gridCol>
                <a:gridCol w="1443397">
                  <a:extLst>
                    <a:ext uri="{9D8B030D-6E8A-4147-A177-3AD203B41FA5}">
                      <a16:colId xmlns:a16="http://schemas.microsoft.com/office/drawing/2014/main" val="2050190957"/>
                    </a:ext>
                  </a:extLst>
                </a:gridCol>
                <a:gridCol w="1297229">
                  <a:extLst>
                    <a:ext uri="{9D8B030D-6E8A-4147-A177-3AD203B41FA5}">
                      <a16:colId xmlns:a16="http://schemas.microsoft.com/office/drawing/2014/main" val="317720114"/>
                    </a:ext>
                  </a:extLst>
                </a:gridCol>
                <a:gridCol w="877000">
                  <a:extLst>
                    <a:ext uri="{9D8B030D-6E8A-4147-A177-3AD203B41FA5}">
                      <a16:colId xmlns:a16="http://schemas.microsoft.com/office/drawing/2014/main" val="113712115"/>
                    </a:ext>
                  </a:extLst>
                </a:gridCol>
                <a:gridCol w="822188">
                  <a:extLst>
                    <a:ext uri="{9D8B030D-6E8A-4147-A177-3AD203B41FA5}">
                      <a16:colId xmlns:a16="http://schemas.microsoft.com/office/drawing/2014/main" val="2375832314"/>
                    </a:ext>
                  </a:extLst>
                </a:gridCol>
                <a:gridCol w="1114522">
                  <a:extLst>
                    <a:ext uri="{9D8B030D-6E8A-4147-A177-3AD203B41FA5}">
                      <a16:colId xmlns:a16="http://schemas.microsoft.com/office/drawing/2014/main" val="1650499297"/>
                    </a:ext>
                  </a:extLst>
                </a:gridCol>
                <a:gridCol w="511584">
                  <a:extLst>
                    <a:ext uri="{9D8B030D-6E8A-4147-A177-3AD203B41FA5}">
                      <a16:colId xmlns:a16="http://schemas.microsoft.com/office/drawing/2014/main" val="2454192983"/>
                    </a:ext>
                  </a:extLst>
                </a:gridCol>
              </a:tblGrid>
              <a:tr h="340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distance_from_home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distance_from_last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relative_expense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repeat_retailer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used_chip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used_PIN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online_order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fraud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5028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57.87785658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0.311140008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1.945939978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97600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10.8299427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0.175591502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1.294218811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974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5.091079491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0.805152595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0.427714561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50025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2.247564328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5.600043547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0.362662578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6081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44.190936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0.566486268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2.222767298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33549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5.586407674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13.26107327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0.064768465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1460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3.724019125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0.956837928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0.278464945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8712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4.848246572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0.320735427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1.273049524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71596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0.876632256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2.503608927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1.516999315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842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2.131955666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56.37240054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6.358667322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952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481845-8572-B689-3AC2-546FC0CAA133}"/>
              </a:ext>
            </a:extLst>
          </p:cNvPr>
          <p:cNvSpPr txBox="1"/>
          <p:nvPr/>
        </p:nvSpPr>
        <p:spPr>
          <a:xfrm>
            <a:off x="1306922" y="6498192"/>
            <a:ext cx="965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retrieved from Kaggle: https://www.kaggle.com/datasets/dhanushnarayananr/credit-card-fraud</a:t>
            </a:r>
          </a:p>
        </p:txBody>
      </p:sp>
    </p:spTree>
    <p:extLst>
      <p:ext uri="{BB962C8B-B14F-4D97-AF65-F5344CB8AC3E}">
        <p14:creationId xmlns:p14="http://schemas.microsoft.com/office/powerpoint/2010/main" val="14718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Example: .csv inference data (from Excel or similar)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7458"/>
            <a:ext cx="10887075" cy="1751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that the network is trained, we can feed in new data that </a:t>
            </a:r>
            <a:r>
              <a:rPr lang="en-US" i="1" dirty="0"/>
              <a:t>doesn't</a:t>
            </a:r>
            <a:r>
              <a:rPr lang="en-US" dirty="0"/>
              <a:t> have labels</a:t>
            </a:r>
          </a:p>
          <a:p>
            <a:pPr lvl="1"/>
            <a:r>
              <a:rPr lang="en-US" dirty="0"/>
              <a:t>.csv file format (others can be readily converted);</a:t>
            </a:r>
          </a:p>
          <a:p>
            <a:pPr lvl="1"/>
            <a:r>
              <a:rPr lang="en-US" dirty="0"/>
              <a:t>N columns of "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r>
              <a:rPr lang="en-US" dirty="0"/>
              <a:t>" (input data parameters). No output ("label") parameter.</a:t>
            </a:r>
          </a:p>
          <a:p>
            <a:r>
              <a:rPr lang="en-US" dirty="0"/>
              <a:t>The script will run this data through the network and produce a new, labeled copy.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4E48EF-39A6-C157-F6CC-3A476312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511080"/>
              </p:ext>
            </p:extLst>
          </p:nvPr>
        </p:nvGraphicFramePr>
        <p:xfrm>
          <a:off x="1306922" y="2752120"/>
          <a:ext cx="8989254" cy="3746072"/>
        </p:xfrm>
        <a:graphic>
          <a:graphicData uri="http://schemas.openxmlformats.org/drawingml/2006/table">
            <a:tbl>
              <a:tblPr/>
              <a:tblGrid>
                <a:gridCol w="1808813">
                  <a:extLst>
                    <a:ext uri="{9D8B030D-6E8A-4147-A177-3AD203B41FA5}">
                      <a16:colId xmlns:a16="http://schemas.microsoft.com/office/drawing/2014/main" val="3471101195"/>
                    </a:ext>
                  </a:extLst>
                </a:gridCol>
                <a:gridCol w="1626105">
                  <a:extLst>
                    <a:ext uri="{9D8B030D-6E8A-4147-A177-3AD203B41FA5}">
                      <a16:colId xmlns:a16="http://schemas.microsoft.com/office/drawing/2014/main" val="1555921455"/>
                    </a:ext>
                  </a:extLst>
                </a:gridCol>
                <a:gridCol w="1443397">
                  <a:extLst>
                    <a:ext uri="{9D8B030D-6E8A-4147-A177-3AD203B41FA5}">
                      <a16:colId xmlns:a16="http://schemas.microsoft.com/office/drawing/2014/main" val="2050190957"/>
                    </a:ext>
                  </a:extLst>
                </a:gridCol>
                <a:gridCol w="1297229">
                  <a:extLst>
                    <a:ext uri="{9D8B030D-6E8A-4147-A177-3AD203B41FA5}">
                      <a16:colId xmlns:a16="http://schemas.microsoft.com/office/drawing/2014/main" val="317720114"/>
                    </a:ext>
                  </a:extLst>
                </a:gridCol>
                <a:gridCol w="877000">
                  <a:extLst>
                    <a:ext uri="{9D8B030D-6E8A-4147-A177-3AD203B41FA5}">
                      <a16:colId xmlns:a16="http://schemas.microsoft.com/office/drawing/2014/main" val="113712115"/>
                    </a:ext>
                  </a:extLst>
                </a:gridCol>
                <a:gridCol w="822188">
                  <a:extLst>
                    <a:ext uri="{9D8B030D-6E8A-4147-A177-3AD203B41FA5}">
                      <a16:colId xmlns:a16="http://schemas.microsoft.com/office/drawing/2014/main" val="2375832314"/>
                    </a:ext>
                  </a:extLst>
                </a:gridCol>
                <a:gridCol w="1114522">
                  <a:extLst>
                    <a:ext uri="{9D8B030D-6E8A-4147-A177-3AD203B41FA5}">
                      <a16:colId xmlns:a16="http://schemas.microsoft.com/office/drawing/2014/main" val="1650499297"/>
                    </a:ext>
                  </a:extLst>
                </a:gridCol>
              </a:tblGrid>
              <a:tr h="340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distance_from_home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distance_from_last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relative_expense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repeat_retailer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used_chip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used_PIN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online_order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5028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2.961669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0.836399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2.355077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97600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19.30372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0.664108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0.673727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974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1.164353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0.484345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1.013047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50025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12.71241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0.523582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0.653478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6081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129.9482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15.70103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1.523281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33549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5.679132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0.089532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0.666496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1460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10.79385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0.306373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1.917387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8712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11.41176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2.233248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1.761725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71596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2.987854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9.315192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1.921046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842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0.530985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1.501575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4.421388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952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481845-8572-B689-3AC2-546FC0CAA133}"/>
              </a:ext>
            </a:extLst>
          </p:cNvPr>
          <p:cNvSpPr txBox="1"/>
          <p:nvPr/>
        </p:nvSpPr>
        <p:spPr>
          <a:xfrm>
            <a:off x="1306922" y="6498192"/>
            <a:ext cx="965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retrieved from Kaggle: https://www.kaggle.com/datasets/dhanushnarayananr/credit-card-fraud</a:t>
            </a:r>
          </a:p>
        </p:txBody>
      </p:sp>
    </p:spTree>
    <p:extLst>
      <p:ext uri="{BB962C8B-B14F-4D97-AF65-F5344CB8AC3E}">
        <p14:creationId xmlns:p14="http://schemas.microsoft.com/office/powerpoint/2010/main" val="2333151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{28F92A18-814C-4C13-9CA1-9FCF118E5236}tf04033919</Template>
  <TotalTime>5400</TotalTime>
  <Words>2271</Words>
  <Application>Microsoft Office PowerPoint</Application>
  <PresentationFormat>Widescreen</PresentationFormat>
  <Paragraphs>318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.CSV Data Analysis Using PyTorch     M. Eric Carr, MSCpE  (Drexel Engineering Technology)</vt:lpstr>
      <vt:lpstr>Audience</vt:lpstr>
      <vt:lpstr>So, what is PyTorch?</vt:lpstr>
      <vt:lpstr>Neural Networks (feedforward type)</vt:lpstr>
      <vt:lpstr>Neural Networks (feedforward type)</vt:lpstr>
      <vt:lpstr>Neural Networks (training)</vt:lpstr>
      <vt:lpstr>Our process</vt:lpstr>
      <vt:lpstr>Example: .csv training data</vt:lpstr>
      <vt:lpstr>Example: .csv inference data (from Excel or similar)</vt:lpstr>
      <vt:lpstr>Preprocessing</vt:lpstr>
      <vt:lpstr>The PyTorch script</vt:lpstr>
      <vt:lpstr>Run mode</vt:lpstr>
      <vt:lpstr>Display options</vt:lpstr>
      <vt:lpstr>Inspect Layer/Node</vt:lpstr>
      <vt:lpstr>Learning/net params</vt:lpstr>
      <vt:lpstr>Learning/net params</vt:lpstr>
      <vt:lpstr>Learning/net params</vt:lpstr>
      <vt:lpstr>The rest…?</vt:lpstr>
      <vt:lpstr>(Demonstration – "circle" data)</vt:lpstr>
      <vt:lpstr>(Demonstration – credit card fraud data)</vt:lpstr>
      <vt:lpstr>PyTorch to go: Running all this on PyDroid!</vt:lpstr>
      <vt:lpstr>Cheat Mode: Getting GPT4 to write all this!</vt:lpstr>
      <vt:lpstr>This is just the beginning…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.CSV Data Analysis Using Pytorch M. Eric Carr, MSCpE</dc:title>
  <dc:creator>Eric Carr</dc:creator>
  <cp:lastModifiedBy>Eric Carr</cp:lastModifiedBy>
  <cp:revision>73</cp:revision>
  <dcterms:created xsi:type="dcterms:W3CDTF">2024-05-04T02:09:22Z</dcterms:created>
  <dcterms:modified xsi:type="dcterms:W3CDTF">2024-05-17T03:49:45Z</dcterms:modified>
</cp:coreProperties>
</file>